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61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4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87109-911D-4729-BFBE-BCBC82E70170}" type="datetimeFigureOut">
              <a:rPr lang="en-PH" smtClean="0"/>
              <a:t>31/10/2022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50A7C-AB1F-4359-B157-78FD3EC2AB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34733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87109-911D-4729-BFBE-BCBC82E70170}" type="datetimeFigureOut">
              <a:rPr lang="en-PH" smtClean="0"/>
              <a:t>31/10/2022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50A7C-AB1F-4359-B157-78FD3EC2AB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54540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87109-911D-4729-BFBE-BCBC82E70170}" type="datetimeFigureOut">
              <a:rPr lang="en-PH" smtClean="0"/>
              <a:t>31/10/2022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50A7C-AB1F-4359-B157-78FD3EC2AB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41572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87109-911D-4729-BFBE-BCBC82E70170}" type="datetimeFigureOut">
              <a:rPr lang="en-PH" smtClean="0"/>
              <a:t>31/10/2022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50A7C-AB1F-4359-B157-78FD3EC2AB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1937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87109-911D-4729-BFBE-BCBC82E70170}" type="datetimeFigureOut">
              <a:rPr lang="en-PH" smtClean="0"/>
              <a:t>31/10/2022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50A7C-AB1F-4359-B157-78FD3EC2AB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60425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87109-911D-4729-BFBE-BCBC82E70170}" type="datetimeFigureOut">
              <a:rPr lang="en-PH" smtClean="0"/>
              <a:t>31/10/2022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50A7C-AB1F-4359-B157-78FD3EC2AB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93968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87109-911D-4729-BFBE-BCBC82E70170}" type="datetimeFigureOut">
              <a:rPr lang="en-PH" smtClean="0"/>
              <a:t>31/10/2022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50A7C-AB1F-4359-B157-78FD3EC2AB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78892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87109-911D-4729-BFBE-BCBC82E70170}" type="datetimeFigureOut">
              <a:rPr lang="en-PH" smtClean="0"/>
              <a:t>31/10/2022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50A7C-AB1F-4359-B157-78FD3EC2AB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28806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87109-911D-4729-BFBE-BCBC82E70170}" type="datetimeFigureOut">
              <a:rPr lang="en-PH" smtClean="0"/>
              <a:t>31/10/2022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50A7C-AB1F-4359-B157-78FD3EC2AB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5393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87109-911D-4729-BFBE-BCBC82E70170}" type="datetimeFigureOut">
              <a:rPr lang="en-PH" smtClean="0"/>
              <a:t>31/10/2022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50A7C-AB1F-4359-B157-78FD3EC2AB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37674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87109-911D-4729-BFBE-BCBC82E70170}" type="datetimeFigureOut">
              <a:rPr lang="en-PH" smtClean="0"/>
              <a:t>31/10/2022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50A7C-AB1F-4359-B157-78FD3EC2AB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90758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87109-911D-4729-BFBE-BCBC82E70170}" type="datetimeFigureOut">
              <a:rPr lang="en-PH" smtClean="0"/>
              <a:t>31/10/2022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50A7C-AB1F-4359-B157-78FD3EC2AB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2291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ls-jbs-prod-cdn.jbs.elsevierhealth.com/cms/attachment/36766d86-072a-4b0a-a406-e69ce1d18648/gr1_lrg.jpg" TargetMode="External"/><Relationship Id="rId3" Type="http://schemas.openxmlformats.org/officeDocument/2006/relationships/hyperlink" Target="https://www.mayoclinic.org/first-aid/first-aid-cuts/basics/art-20056711" TargetMode="External"/><Relationship Id="rId7" Type="http://schemas.openxmlformats.org/officeDocument/2006/relationships/hyperlink" Target="https://www.wikihow.com/images/thumb/e/e1/Treat-a-Puncture-Wound-Step-10-Version-4.jpg/aid189531-v4-728px-Treat-a-Puncture-Wound-Step-10-Version-4.jpg.webp" TargetMode="External"/><Relationship Id="rId2" Type="http://schemas.openxmlformats.org/officeDocument/2006/relationships/hyperlink" Target="https://www.youtube.com/watch?v=AhANvBB9hz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pik.com/premium-photo/injured-persons-finger-with-bleeding-open-cut-wound_21522096.htm" TargetMode="External"/><Relationship Id="rId5" Type="http://schemas.openxmlformats.org/officeDocument/2006/relationships/hyperlink" Target="https://galnet.fandom.com/wiki/ABRASIONS_AND_ITS_TYPES" TargetMode="External"/><Relationship Id="rId4" Type="http://schemas.openxmlformats.org/officeDocument/2006/relationships/hyperlink" Target="https://www.piedmont.org/living-better/first-aid-101-how-to-treat-a-cut" TargetMode="External"/><Relationship Id="rId9" Type="http://schemas.openxmlformats.org/officeDocument/2006/relationships/hyperlink" Target="https://www.tamingthesru.com/blog/masteringminorcare/handlaceration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d.org/public/everyday-care/injured-skin/burns/treat-minor-burns#:~:text=Immediately%20immerse%20the%20burn%20in,these%20may%20cause%20an%20infection" TargetMode="External"/><Relationship Id="rId2" Type="http://schemas.openxmlformats.org/officeDocument/2006/relationships/hyperlink" Target="https://www.youtube.com/watch?v=XGnLkUty69g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verywellhealth.com/burn-pictures-4020409" TargetMode="External"/><Relationship Id="rId4" Type="http://schemas.openxmlformats.org/officeDocument/2006/relationships/hyperlink" Target="https://commons.wikimedia.org/wiki/File:First-degree_burn.jpg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lineplus.gov/bruises.html" TargetMode="External"/><Relationship Id="rId2" Type="http://schemas.openxmlformats.org/officeDocument/2006/relationships/hyperlink" Target="https://skinsight.com/skin-conditions/first-aid-bruises/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yoclinic.org/first-aid/first-aid-electrical-shock/basics/art-20056695" TargetMode="External"/><Relationship Id="rId2" Type="http://schemas.openxmlformats.org/officeDocument/2006/relationships/hyperlink" Target="https://www.youtube.com/watch?v=ZY-WdRC_orU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safetyfirstaid.co.uk/electric-shock-first-aid-treatment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h.gov.sa/en/HealthAwareness/EducationalContent/Firstaid/Pages/005.aspx" TargetMode="External"/><Relationship Id="rId2" Type="http://schemas.openxmlformats.org/officeDocument/2006/relationships/hyperlink" Target="https://www.youtube.com/watch?v=Zo0VK1tJHA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mayoclinic.org/first-aid/first-aid-poisoning/basics/art-2005665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3736E9-1AF7-D708-38EC-BD1C76400947}"/>
              </a:ext>
            </a:extLst>
          </p:cNvPr>
          <p:cNvSpPr txBox="1">
            <a:spLocks/>
          </p:cNvSpPr>
          <p:nvPr/>
        </p:nvSpPr>
        <p:spPr>
          <a:xfrm>
            <a:off x="838200" y="669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Cuts/Abrasions</a:t>
            </a:r>
            <a:endParaRPr lang="en-PH" b="1" dirty="0"/>
          </a:p>
        </p:txBody>
      </p:sp>
      <p:pic>
        <p:nvPicPr>
          <p:cNvPr id="5" name="Picture 2" descr="Premium Photo | Injured persons finger with bleeding open cut wound">
            <a:extLst>
              <a:ext uri="{FF2B5EF4-FFF2-40B4-BE49-F238E27FC236}">
                <a16:creationId xmlns:a16="http://schemas.microsoft.com/office/drawing/2014/main" id="{C93A3590-D5C9-33D7-E339-D5EC535D6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257" y="2422962"/>
            <a:ext cx="3318933" cy="221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BRASIONS AND ITS TYPES | Galnet Wiki | Fandom">
            <a:extLst>
              <a:ext uri="{FF2B5EF4-FFF2-40B4-BE49-F238E27FC236}">
                <a16:creationId xmlns:a16="http://schemas.microsoft.com/office/drawing/2014/main" id="{1FDD7D3C-6176-BB59-24E0-5C1FB63D1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881" y="2422962"/>
            <a:ext cx="3106986" cy="221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624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Wait for the medical personnel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DO NOT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cover the puncture and wait for medical personnel to arrive</a:t>
            </a:r>
          </a:p>
          <a:p>
            <a:endParaRPr lang="en-P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Wait </a:t>
            </a:r>
            <a:r>
              <a:rPr lang="en-US" dirty="0" err="1" smtClean="0"/>
              <a:t>lang</a:t>
            </a:r>
            <a:r>
              <a:rPr lang="en-US" dirty="0" smtClean="0"/>
              <a:t> </a:t>
            </a:r>
            <a:r>
              <a:rPr lang="en-US" dirty="0" err="1" smtClean="0"/>
              <a:t>talaga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00680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LACERATION</a:t>
            </a:r>
            <a:endParaRPr lang="en-PH" sz="6000" b="1" dirty="0"/>
          </a:p>
        </p:txBody>
      </p:sp>
      <p:pic>
        <p:nvPicPr>
          <p:cNvPr id="1026" name="Picture 2" descr="Mastering Minor Care: Hand Lacerations — Taming the SR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628" y="1690688"/>
            <a:ext cx="5326743" cy="399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504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8149AD5-9F32-CEEB-CE3D-DEEECB37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1: Stop the bleeding</a:t>
            </a:r>
            <a:endParaRPr lang="en-PH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B09833-0EF3-6BE6-DEBC-E55788CC9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 smtClean="0"/>
              <a:t>Apply gentle pressure </a:t>
            </a:r>
            <a:r>
              <a:rPr lang="en-US" dirty="0"/>
              <a:t>with a clean bandage or cloth, and keep that part of your body elevated above the heart, if possible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DB5440C-CA2C-D84B-1796-71AE5B587F2E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PH" smtClean="0"/>
          </a:p>
          <a:p>
            <a:endParaRPr lang="en-PH" smtClean="0"/>
          </a:p>
          <a:p>
            <a:endParaRPr lang="en-PH" smtClean="0"/>
          </a:p>
          <a:p>
            <a:endParaRPr lang="en-PH" smtClean="0"/>
          </a:p>
          <a:p>
            <a:endParaRPr lang="en-PH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PH" smtClean="0"/>
              <a:t>0:13</a:t>
            </a:r>
            <a:endParaRPr lang="en-P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E96EFF-7A3B-55E4-C522-30B0CDAB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825625"/>
            <a:ext cx="5181600" cy="257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7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D826F32-7211-8415-DB59-9DF6732E5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2: Clean the wound</a:t>
            </a:r>
            <a:endParaRPr lang="en-PH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D16BAD-2283-4D6C-95A0-ABE59D45A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Rinse the wound with water. Keeping the wound under running tap water will reduce the risk of infection.</a:t>
            </a:r>
          </a:p>
          <a:p>
            <a:endParaRPr lang="en-US" dirty="0"/>
          </a:p>
          <a:p>
            <a:r>
              <a:rPr lang="en-US" dirty="0"/>
              <a:t>If water is not available, use betadine solution to clean the wound.</a:t>
            </a:r>
            <a:endParaRPr lang="en-PH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23DC02F-233E-E0EA-00D0-7A13266A6B51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PH" smtClean="0"/>
          </a:p>
          <a:p>
            <a:endParaRPr lang="en-PH" smtClean="0"/>
          </a:p>
          <a:p>
            <a:endParaRPr lang="en-PH" smtClean="0"/>
          </a:p>
          <a:p>
            <a:endParaRPr lang="en-PH" smtClean="0"/>
          </a:p>
          <a:p>
            <a:endParaRPr lang="en-PH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PH" smtClean="0"/>
              <a:t>0:20</a:t>
            </a:r>
            <a:endParaRPr lang="en-P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DBD160-D7AE-4F94-5836-233DDC367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825625"/>
            <a:ext cx="5170589" cy="30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5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Step 4: Wait for the medical personnel</a:t>
            </a:r>
            <a:endParaRPr lang="en-PH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DO NOT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cover the lacerated wounds and wait for medical personnel to arrive</a:t>
            </a:r>
          </a:p>
          <a:p>
            <a:endParaRPr lang="en-PH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 smtClean="0"/>
              <a:t>Wait </a:t>
            </a:r>
            <a:r>
              <a:rPr lang="en-US" dirty="0" err="1" smtClean="0"/>
              <a:t>lang</a:t>
            </a:r>
            <a:r>
              <a:rPr lang="en-US" dirty="0" smtClean="0"/>
              <a:t> </a:t>
            </a:r>
            <a:r>
              <a:rPr lang="en-US" dirty="0" err="1" smtClean="0"/>
              <a:t>talaga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23923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3B329-C73C-BD64-7C2A-2461169F7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Sources:</a:t>
            </a:r>
            <a:endParaRPr lang="en-PH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079FA4-AAFE-0E48-9808-A9C46B545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Video source: </a:t>
            </a:r>
            <a:r>
              <a:rPr lang="en-US" dirty="0">
                <a:hlinkClick r:id="rId2"/>
              </a:rPr>
              <a:t>https://www.youtube.com/watch?v=AhANvBB9hz0</a:t>
            </a:r>
            <a:endParaRPr lang="en-US" dirty="0"/>
          </a:p>
          <a:p>
            <a:r>
              <a:rPr lang="en-US" dirty="0"/>
              <a:t>Steps source(s): </a:t>
            </a:r>
            <a:r>
              <a:rPr lang="en-US" dirty="0">
                <a:hlinkClick r:id="rId3"/>
              </a:rPr>
              <a:t>https://www.mayoclinic.org/first-aid/first-aid-cuts/basics/art-20056711</a:t>
            </a:r>
            <a:endParaRPr lang="en-US" dirty="0"/>
          </a:p>
          <a:p>
            <a:r>
              <a:rPr lang="en-US" dirty="0">
                <a:hlinkClick r:id="rId4"/>
              </a:rPr>
              <a:t>https://www.piedmont.org/living-better/first-aid-101-how-to-treat-a-cut</a:t>
            </a:r>
            <a:endParaRPr lang="en-US" dirty="0"/>
          </a:p>
          <a:p>
            <a:r>
              <a:rPr lang="en-US" dirty="0"/>
              <a:t>Image source(s): </a:t>
            </a:r>
            <a:r>
              <a:rPr lang="en-US" dirty="0">
                <a:hlinkClick r:id="rId5"/>
              </a:rPr>
              <a:t>https://galnet.fandom.com/wiki/ABRASIONS_AND_ITS_TYPES</a:t>
            </a:r>
            <a:endParaRPr lang="en-US" dirty="0"/>
          </a:p>
          <a:p>
            <a:r>
              <a:rPr lang="en-US" dirty="0">
                <a:hlinkClick r:id="rId6"/>
              </a:rPr>
              <a:t>https://www.freepik.com/premium-photo/injured-persons-finger-with-bleeding-open-cut-wound_21522096.htm</a:t>
            </a:r>
            <a:endParaRPr lang="en-US" dirty="0"/>
          </a:p>
          <a:p>
            <a:r>
              <a:rPr lang="en-US" dirty="0">
                <a:hlinkClick r:id="rId7"/>
              </a:rPr>
              <a:t>https://www.wikihow.com/images/thumb/e/e1/Treat-a-Puncture-Wound-Step-10-Version-4.jpg/aid189531-v4-728px-Treat-a-Puncture-Wound-Step-10-Version-4.jpg.webp</a:t>
            </a:r>
            <a:endParaRPr lang="en-US" dirty="0"/>
          </a:p>
          <a:p>
            <a:r>
              <a:rPr lang="en-US" dirty="0">
                <a:hlinkClick r:id="rId8"/>
              </a:rPr>
              <a:t>https://els-jbs-prod-cdn.jbs.elsevierhealth.com/cms/attachment/36766d86-072a-4b0a-a406-e69ce1d18648/gr1_lrg.jpg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hlinkClick r:id="rId9"/>
              </a:rPr>
              <a:t>https://www.tamingthesru.com/blog/masteringminorcare/handlacerations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6572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D3907E-FB5D-0E0A-BE9B-2BF05CACB09C}"/>
              </a:ext>
            </a:extLst>
          </p:cNvPr>
          <p:cNvSpPr txBox="1">
            <a:spLocks/>
          </p:cNvSpPr>
          <p:nvPr/>
        </p:nvSpPr>
        <p:spPr>
          <a:xfrm>
            <a:off x="1567543" y="676729"/>
            <a:ext cx="9144000" cy="1004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 smtClean="0"/>
              <a:t>1</a:t>
            </a:r>
            <a:r>
              <a:rPr lang="en-US" sz="6000" b="1" baseline="30000" dirty="0" smtClean="0"/>
              <a:t>st </a:t>
            </a:r>
            <a:r>
              <a:rPr lang="en-US" sz="6000" b="1" dirty="0" smtClean="0"/>
              <a:t>and 2</a:t>
            </a:r>
            <a:r>
              <a:rPr lang="en-US" sz="6000" b="1" baseline="30000" dirty="0" smtClean="0"/>
              <a:t>nd</a:t>
            </a:r>
            <a:r>
              <a:rPr lang="en-US" sz="6000" b="1" dirty="0" smtClean="0"/>
              <a:t> Degree Burns/Paso</a:t>
            </a:r>
            <a:endParaRPr lang="en-PH" sz="6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3CD03-26FE-E62A-A23F-FF8847BC9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11" y="2130338"/>
            <a:ext cx="4477265" cy="335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1A7273-8C06-9928-C4EB-D6ACF07328CA}"/>
              </a:ext>
            </a:extLst>
          </p:cNvPr>
          <p:cNvSpPr txBox="1"/>
          <p:nvPr/>
        </p:nvSpPr>
        <p:spPr>
          <a:xfrm>
            <a:off x="2765854" y="5813120"/>
            <a:ext cx="160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degree burn</a:t>
            </a:r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3C327-238C-75FC-510C-A9EA28910A3F}"/>
              </a:ext>
            </a:extLst>
          </p:cNvPr>
          <p:cNvSpPr txBox="1"/>
          <p:nvPr/>
        </p:nvSpPr>
        <p:spPr>
          <a:xfrm>
            <a:off x="8021340" y="5818564"/>
            <a:ext cx="176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 degree burn</a:t>
            </a:r>
            <a:endParaRPr lang="en-PH" dirty="0"/>
          </a:p>
        </p:txBody>
      </p:sp>
      <p:pic>
        <p:nvPicPr>
          <p:cNvPr id="2050" name="Picture 2" descr="Burns: Pictures of types and sympto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428" y="2135487"/>
            <a:ext cx="596872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637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474DDEE-4963-CA7C-4B62-90E9BF4CC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Note: </a:t>
            </a:r>
            <a:r>
              <a:rPr lang="en-US" dirty="0"/>
              <a:t>Remove </a:t>
            </a:r>
            <a:r>
              <a:rPr lang="en-US" dirty="0" smtClean="0"/>
              <a:t>jewelries if present</a:t>
            </a:r>
            <a:endParaRPr lang="en-PH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EF55EB-A8D3-F197-2F4C-D9CBE99E27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Take off jewelry, belts, and tight clothing. Burns can swell quickly.</a:t>
            </a:r>
            <a:endParaRPr lang="en-PH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BE3874A-0555-A3EA-2CE6-869D7C202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1D6568-A1BC-F520-249E-5BD837AF0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414" y="1825625"/>
            <a:ext cx="4611673" cy="32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14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7185A42-3292-42DA-8471-F6D4F248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</a:t>
            </a:r>
            <a:r>
              <a:rPr lang="en-US" dirty="0" smtClean="0"/>
              <a:t>1: </a:t>
            </a:r>
            <a:r>
              <a:rPr lang="en-US" dirty="0"/>
              <a:t>Cool the burn</a:t>
            </a:r>
            <a:endParaRPr lang="en-PH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78BB5B-1C9D-AC0A-0030-EE23730F3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 Hold burned skin under cool (not cold) running water or immerse in cool water until the pain subsides.</a:t>
            </a:r>
          </a:p>
          <a:p>
            <a:r>
              <a:rPr lang="en-US" dirty="0"/>
              <a:t>Use compresses if running water isn't available.</a:t>
            </a:r>
          </a:p>
          <a:p>
            <a:r>
              <a:rPr lang="en-US" dirty="0"/>
              <a:t>DO NOT use ice or ice water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52672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05D4FD3-90F8-1FFC-4732-B210F3236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</a:t>
            </a:r>
            <a:r>
              <a:rPr lang="en-US" dirty="0" smtClean="0"/>
              <a:t>2: </a:t>
            </a:r>
            <a:r>
              <a:rPr lang="en-US" b="1" dirty="0" smtClean="0">
                <a:solidFill>
                  <a:srgbClr val="FF0000"/>
                </a:solidFill>
              </a:rPr>
              <a:t>Do not </a:t>
            </a:r>
            <a:r>
              <a:rPr lang="en-US" dirty="0" smtClean="0"/>
              <a:t>apply anything</a:t>
            </a:r>
            <a:endParaRPr lang="en-PH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18A07F-DD46-5C53-2064-56E4217A6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DO NOT </a:t>
            </a:r>
            <a:r>
              <a:rPr lang="en-US" dirty="0" smtClean="0"/>
              <a:t>apply anything on the burn.</a:t>
            </a:r>
            <a:endParaRPr lang="en-PH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7795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149AD5-9F32-CEEB-CE3D-DEEECB37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1: Stop the bleeding</a:t>
            </a:r>
            <a:endParaRPr lang="en-PH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B09833-0EF3-6BE6-DEBC-E55788CC9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Apply pressure with a clean bandage or cloth, and keep that part of your body elevated above the heart, if possible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DB5440C-CA2C-D84B-1796-71AE5B587F2E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PH" dirty="0" smtClean="0"/>
          </a:p>
          <a:p>
            <a:endParaRPr lang="en-PH" dirty="0" smtClean="0"/>
          </a:p>
          <a:p>
            <a:endParaRPr lang="en-PH" dirty="0" smtClean="0"/>
          </a:p>
          <a:p>
            <a:endParaRPr lang="en-PH" dirty="0" smtClean="0"/>
          </a:p>
          <a:p>
            <a:endParaRPr lang="en-PH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PH" dirty="0" smtClean="0"/>
              <a:t>0:13</a:t>
            </a:r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E96EFF-7A3B-55E4-C522-30B0CDAB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825625"/>
            <a:ext cx="5181600" cy="257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95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C16556F-8C5A-3295-605E-506B214BE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</a:t>
            </a:r>
            <a:r>
              <a:rPr lang="en-US" dirty="0" smtClean="0"/>
              <a:t>3: </a:t>
            </a:r>
            <a:r>
              <a:rPr lang="en-US" dirty="0"/>
              <a:t>Dress the wound</a:t>
            </a:r>
            <a:endParaRPr lang="en-PH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9985F8-6824-4633-B391-3E3CF6B2E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Cover the burn with a </a:t>
            </a:r>
            <a:r>
              <a:rPr lang="en-US" b="1" dirty="0"/>
              <a:t>nonstick, sterile bandage</a:t>
            </a:r>
            <a:r>
              <a:rPr lang="en-US" dirty="0"/>
              <a:t>. </a:t>
            </a:r>
          </a:p>
          <a:p>
            <a:r>
              <a:rPr lang="en-US" dirty="0"/>
              <a:t>If blisters form, let them heal on their own while keeping the area covered. </a:t>
            </a:r>
          </a:p>
          <a:p>
            <a:r>
              <a:rPr lang="en-US" dirty="0"/>
              <a:t>DO NOT pop the blisters.</a:t>
            </a:r>
            <a:endParaRPr lang="en-PH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EFE98CA-7D06-0795-B0DF-FF256DC6B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78247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35B2E00-638C-148A-FF03-4E4E152AE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sources</a:t>
            </a:r>
            <a:endParaRPr lang="en-PH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50BEEB-902B-D932-2F36-53A6A5AB7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Video source: </a:t>
            </a:r>
            <a:r>
              <a:rPr lang="en-US" sz="1800" dirty="0">
                <a:hlinkClick r:id="rId2"/>
              </a:rPr>
              <a:t>https://www.youtube.com/watch?v=XGnLkUty69g</a:t>
            </a:r>
            <a:endParaRPr lang="en-US" sz="1800" dirty="0"/>
          </a:p>
          <a:p>
            <a:r>
              <a:rPr lang="en-US" sz="1800" b="1" dirty="0"/>
              <a:t>Steps Source(s): </a:t>
            </a:r>
            <a:r>
              <a:rPr lang="en-US" sz="1800" dirty="0"/>
              <a:t>https://www.webmd.com/first-aid/thermal-heat-or-fire-burns-treatment#:~:text=For%20Second%2DDegree%20Burns%20(Affecting%20Top%202%20Layers%20of%20Skin),-1.&amp;text=or%2015%20minutes.-,Use%20compresses%20if%20running%20water%20isn't%20available.,ointments%2C%20which%20can%20cause%20infection.</a:t>
            </a:r>
          </a:p>
          <a:p>
            <a:r>
              <a:rPr lang="en-PH" sz="1800" dirty="0">
                <a:hlinkClick r:id="rId3"/>
              </a:rPr>
              <a:t>https://www.aad.org/public/everyday-care/injured-skin/burns/treat-minor-burns#:~:text=Immediately%20immerse%20the%20burn%20in,these%20may%20cause%20an%20infection</a:t>
            </a:r>
            <a:endParaRPr lang="en-PH" sz="1800" dirty="0"/>
          </a:p>
          <a:p>
            <a:r>
              <a:rPr lang="en-PH" sz="1800" b="1" dirty="0"/>
              <a:t>Image source(s): </a:t>
            </a:r>
            <a:r>
              <a:rPr lang="en-PH" sz="1800" dirty="0">
                <a:hlinkClick r:id="rId4"/>
              </a:rPr>
              <a:t>https://commons.wikimedia.org/wiki/File:First-degree_burn.jpg</a:t>
            </a:r>
            <a:endParaRPr lang="en-PH" sz="1800" dirty="0"/>
          </a:p>
          <a:p>
            <a:r>
              <a:rPr lang="en-PH" sz="1800" dirty="0">
                <a:hlinkClick r:id="rId5"/>
              </a:rPr>
              <a:t>https://</a:t>
            </a:r>
            <a:r>
              <a:rPr lang="en-PH" sz="1800" dirty="0" smtClean="0">
                <a:hlinkClick r:id="rId5"/>
              </a:rPr>
              <a:t>www.verywellhealth.com/burn-pictures-4020409</a:t>
            </a:r>
            <a:r>
              <a:rPr lang="en-PH" sz="1800" dirty="0" smtClean="0"/>
              <a:t> </a:t>
            </a:r>
            <a:endParaRPr lang="en-PH" sz="1800" dirty="0"/>
          </a:p>
          <a:p>
            <a:endParaRPr lang="en-PH" sz="1800" dirty="0"/>
          </a:p>
        </p:txBody>
      </p:sp>
    </p:spTree>
    <p:extLst>
      <p:ext uri="{BB962C8B-B14F-4D97-AF65-F5344CB8AC3E}">
        <p14:creationId xmlns:p14="http://schemas.microsoft.com/office/powerpoint/2010/main" val="3866224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C6F5A48-6DA1-1ECA-E499-D4B1DC9F6AE0}"/>
              </a:ext>
            </a:extLst>
          </p:cNvPr>
          <p:cNvSpPr txBox="1">
            <a:spLocks/>
          </p:cNvSpPr>
          <p:nvPr/>
        </p:nvSpPr>
        <p:spPr>
          <a:xfrm>
            <a:off x="1524000" y="188682"/>
            <a:ext cx="9144000" cy="1401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 smtClean="0"/>
              <a:t>Bruises</a:t>
            </a:r>
            <a:endParaRPr lang="en-PH" sz="6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D0330-95D0-73BD-68F6-32711D7C2CAE}"/>
              </a:ext>
            </a:extLst>
          </p:cNvPr>
          <p:cNvSpPr txBox="1"/>
          <p:nvPr/>
        </p:nvSpPr>
        <p:spPr>
          <a:xfrm>
            <a:off x="2954867" y="580065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dirty="0"/>
              <a:t>https://www.medicalnewstoday.com/articles/320090#arnica-montana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F2061-50DE-88EA-731B-46210AC24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65" y="1832195"/>
            <a:ext cx="5363603" cy="35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13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E95F978-ADD5-D6D0-12D8-0BA7D0B5B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1: Cold compress</a:t>
            </a:r>
            <a:endParaRPr lang="en-PH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7ED2D5-F8D1-8AB7-BD56-EEF8EBB3A2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Dab a cold compress to the affected area to reduce the swelling for 10-15 minutes.</a:t>
            </a:r>
          </a:p>
          <a:p>
            <a:r>
              <a:rPr lang="en-US" dirty="0"/>
              <a:t>DO NOT put ice directly on the skin</a:t>
            </a:r>
            <a:endParaRPr lang="en-PH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ED1E19A-1B04-06FD-D8D2-4AB127218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endParaRPr lang="en-US" dirty="0"/>
          </a:p>
          <a:p>
            <a:endParaRPr lang="en-PH" dirty="0"/>
          </a:p>
          <a:p>
            <a:r>
              <a:rPr lang="en-PH" dirty="0"/>
              <a:t>No video found (Kaya naman </a:t>
            </a:r>
            <a:r>
              <a:rPr lang="en-PH" dirty="0" err="1"/>
              <a:t>naten</a:t>
            </a:r>
            <a:r>
              <a:rPr lang="en-PH" dirty="0"/>
              <a:t> to </a:t>
            </a:r>
            <a:r>
              <a:rPr lang="en-PH" dirty="0" err="1"/>
              <a:t>gawin</a:t>
            </a:r>
            <a:r>
              <a:rPr lang="en-PH" dirty="0"/>
              <a:t>)</a:t>
            </a:r>
          </a:p>
          <a:p>
            <a:endParaRPr lang="en-PH" dirty="0"/>
          </a:p>
          <a:p>
            <a:endParaRPr lang="en-PH" dirty="0"/>
          </a:p>
          <a:p>
            <a:endParaRPr lang="en-PH" dirty="0"/>
          </a:p>
          <a:p>
            <a:pPr algn="ctr"/>
            <a:endParaRPr lang="en-PH" dirty="0"/>
          </a:p>
          <a:p>
            <a:pPr marL="0" indent="0" algn="ctr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09107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3913E8A-8047-C5E9-53E8-D95383F12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2: Elevate</a:t>
            </a:r>
            <a:endParaRPr lang="en-PH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577769-3896-DEEF-F7EF-7469EFCD91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If the bruise is on the arms or legs, elevate it above the heart to reduce the blood flow</a:t>
            </a:r>
            <a:endParaRPr lang="en-PH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182551-0E1F-BAED-04A2-897E30525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PH" dirty="0"/>
              <a:t>No video found (Kaya naman </a:t>
            </a:r>
            <a:r>
              <a:rPr lang="en-PH" dirty="0" err="1"/>
              <a:t>naten</a:t>
            </a:r>
            <a:r>
              <a:rPr lang="en-PH" dirty="0"/>
              <a:t> to </a:t>
            </a:r>
            <a:r>
              <a:rPr lang="en-PH" dirty="0" err="1"/>
              <a:t>gawin</a:t>
            </a:r>
            <a:r>
              <a:rPr lang="en-PH" dirty="0"/>
              <a:t>)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62129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BF6E84-F8A5-CDBD-9D73-E894192D8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Sources</a:t>
            </a:r>
            <a:endParaRPr lang="en-PH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B11554-3476-55A6-5F8A-9C833F811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Step sources: </a:t>
            </a:r>
            <a:r>
              <a:rPr lang="en-US" dirty="0">
                <a:hlinkClick r:id="rId2"/>
              </a:rPr>
              <a:t>https://skinsight.com/skin-conditions/first-aid-bruises/</a:t>
            </a:r>
            <a:endParaRPr lang="en-US" b="1" dirty="0"/>
          </a:p>
          <a:p>
            <a:r>
              <a:rPr lang="en-PH" dirty="0"/>
              <a:t>Image source: </a:t>
            </a:r>
            <a:r>
              <a:rPr lang="en-PH" dirty="0">
                <a:hlinkClick r:id="rId3"/>
              </a:rPr>
              <a:t>https://medlineplus.gov/bruises.html</a:t>
            </a:r>
            <a:endParaRPr lang="en-PH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5086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Electric Shock (</a:t>
            </a:r>
            <a:r>
              <a:rPr lang="en-US" sz="6000" b="1" dirty="0" err="1"/>
              <a:t>Nakuryente</a:t>
            </a:r>
            <a:r>
              <a:rPr lang="en-US" sz="6000" b="1" dirty="0"/>
              <a:t>)</a:t>
            </a:r>
            <a:endParaRPr lang="en-PH" sz="6000" b="1" dirty="0"/>
          </a:p>
        </p:txBody>
      </p:sp>
      <p:pic>
        <p:nvPicPr>
          <p:cNvPr id="6" name="Picture 4" descr="First aid in case of electrocution: How to react correctly! - Tari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597" y="1690688"/>
            <a:ext cx="6632806" cy="442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00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H" b="1" dirty="0"/>
              <a:t>Caution</a:t>
            </a:r>
            <a:endParaRPr lang="en-PH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Don't touch an injured person who is still in contact with an electrical current.</a:t>
            </a:r>
          </a:p>
          <a:p>
            <a:r>
              <a:rPr lang="en-US" dirty="0" smtClean="0"/>
              <a:t>Don't </a:t>
            </a:r>
            <a:r>
              <a:rPr lang="en-US" dirty="0"/>
              <a:t>move a person with an electrical injury unless there is immediate danger.</a:t>
            </a:r>
          </a:p>
        </p:txBody>
      </p:sp>
    </p:spTree>
    <p:extLst>
      <p:ext uri="{BB962C8B-B14F-4D97-AF65-F5344CB8AC3E}">
        <p14:creationId xmlns:p14="http://schemas.microsoft.com/office/powerpoint/2010/main" val="204093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When to seek emergency care</a:t>
            </a:r>
            <a:endParaRPr lang="en-PH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Call the clinic or your local emergency number if the injured person experiences:</a:t>
            </a:r>
          </a:p>
          <a:p>
            <a:r>
              <a:rPr lang="en-US" dirty="0"/>
              <a:t>Severe burns (if a large part of the body is affected)</a:t>
            </a:r>
          </a:p>
          <a:p>
            <a:r>
              <a:rPr lang="en-US" dirty="0"/>
              <a:t>Difficulty breathing</a:t>
            </a:r>
          </a:p>
          <a:p>
            <a:r>
              <a:rPr lang="en-US" dirty="0"/>
              <a:t>Muscle pain and contractions</a:t>
            </a:r>
          </a:p>
          <a:p>
            <a:r>
              <a:rPr lang="en-US" dirty="0"/>
              <a:t>Uncontrollable movement</a:t>
            </a:r>
          </a:p>
          <a:p>
            <a:r>
              <a:rPr lang="en-US" dirty="0"/>
              <a:t>Loss of consciousness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37549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492" y="291973"/>
            <a:ext cx="11024616" cy="1325563"/>
          </a:xfrm>
        </p:spPr>
        <p:txBody>
          <a:bodyPr>
            <a:normAutofit fontScale="90000"/>
          </a:bodyPr>
          <a:lstStyle/>
          <a:p>
            <a:r>
              <a:rPr lang="en-PH" dirty="0"/>
              <a:t>Steps while waiting for medical help</a:t>
            </a:r>
            <a:br>
              <a:rPr lang="en-PH" dirty="0"/>
            </a:br>
            <a:r>
              <a:rPr lang="en-PH" dirty="0"/>
              <a:t>STEP 1: </a:t>
            </a:r>
            <a:r>
              <a:rPr lang="en-US" b="1" dirty="0"/>
              <a:t>Separate the Person From the Current Source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turn off power:</a:t>
            </a:r>
          </a:p>
          <a:p>
            <a:r>
              <a:rPr lang="en-US" dirty="0"/>
              <a:t>Unplug an appliance if the plug is undamaged or shut off power via the circuit breaker, fuse box, or outside switch.</a:t>
            </a:r>
          </a:p>
          <a:p>
            <a:endParaRPr lang="en-P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64177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826F32-7211-8415-DB59-9DF6732E5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2: Clean the wound</a:t>
            </a:r>
            <a:endParaRPr lang="en-PH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D16BAD-2283-4D6C-95A0-ABE59D45A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Rinse the wound with water. Keeping the wound under running tap water will reduce the risk of infection.</a:t>
            </a:r>
          </a:p>
          <a:p>
            <a:endParaRPr lang="en-US" dirty="0"/>
          </a:p>
          <a:p>
            <a:r>
              <a:rPr lang="en-US" dirty="0"/>
              <a:t>If water is not available, use betadine solution to clean the wound.</a:t>
            </a:r>
            <a:endParaRPr lang="en-PH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23DC02F-233E-E0EA-00D0-7A13266A6B51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PH" smtClean="0"/>
          </a:p>
          <a:p>
            <a:endParaRPr lang="en-PH" smtClean="0"/>
          </a:p>
          <a:p>
            <a:endParaRPr lang="en-PH" smtClean="0"/>
          </a:p>
          <a:p>
            <a:endParaRPr lang="en-PH" smtClean="0"/>
          </a:p>
          <a:p>
            <a:endParaRPr lang="en-PH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PH" smtClean="0"/>
              <a:t>0:20</a:t>
            </a:r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DBD160-D7AE-4F94-5836-233DDC367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825625"/>
            <a:ext cx="5170589" cy="30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50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H" dirty="0"/>
              <a:t>STEP 2: Do CPR, if Capable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When you can safely touch the person, do Cardio Pulmonary resuscitation if the person is pulseless and/or unresponsive.</a:t>
            </a:r>
          </a:p>
          <a:p>
            <a:r>
              <a:rPr lang="en-US" dirty="0"/>
              <a:t>Do this only if trained. Otherwise, wait for medical personnel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12774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Sources:</a:t>
            </a:r>
            <a:endParaRPr lang="en-PH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PH" dirty="0"/>
              <a:t>Video</a:t>
            </a:r>
          </a:p>
          <a:p>
            <a:r>
              <a:rPr lang="en-PH" dirty="0">
                <a:hlinkClick r:id="rId2"/>
              </a:rPr>
              <a:t>https://www.youtube.com/watch?v=ZY-WdRC_orU</a:t>
            </a:r>
            <a:endParaRPr lang="en-PH" dirty="0"/>
          </a:p>
          <a:p>
            <a:endParaRPr lang="en-PH" dirty="0"/>
          </a:p>
          <a:p>
            <a:r>
              <a:rPr lang="en-PH" dirty="0"/>
              <a:t>Steps and pictures</a:t>
            </a:r>
          </a:p>
          <a:p>
            <a:r>
              <a:rPr lang="en-PH" dirty="0">
                <a:hlinkClick r:id="rId3"/>
              </a:rPr>
              <a:t>https://www.mayoclinic.org/first-aid/first-aid-electrical-shock/basics/art-20056695</a:t>
            </a:r>
            <a:endParaRPr lang="en-PH" dirty="0"/>
          </a:p>
          <a:p>
            <a:r>
              <a:rPr lang="en-PH" dirty="0">
                <a:hlinkClick r:id="rId4"/>
              </a:rPr>
              <a:t>https://www.webmd.com/first-aid/electric-shock-treatment</a:t>
            </a:r>
          </a:p>
          <a:p>
            <a:r>
              <a:rPr lang="en-PH" dirty="0">
                <a:hlinkClick r:id="rId4"/>
              </a:rPr>
              <a:t>https://www.safetyfirstaid.co.uk/electric-shock-first-aid-treatment/</a:t>
            </a:r>
            <a:endParaRPr lang="en-PH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92924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Chemical Poisoning</a:t>
            </a:r>
            <a:endParaRPr lang="en-PH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Ingestion</a:t>
            </a:r>
          </a:p>
          <a:p>
            <a:r>
              <a:rPr lang="en-US" dirty="0"/>
              <a:t>Inhalation</a:t>
            </a:r>
          </a:p>
          <a:p>
            <a:r>
              <a:rPr lang="en-US" dirty="0"/>
              <a:t>On skin</a:t>
            </a:r>
          </a:p>
          <a:p>
            <a:r>
              <a:rPr lang="en-US" dirty="0"/>
              <a:t>On eyes</a:t>
            </a:r>
          </a:p>
        </p:txBody>
      </p:sp>
    </p:spTree>
    <p:extLst>
      <p:ext uri="{BB962C8B-B14F-4D97-AF65-F5344CB8AC3E}">
        <p14:creationId xmlns:p14="http://schemas.microsoft.com/office/powerpoint/2010/main" val="2699354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H" dirty="0"/>
              <a:t>Common Symptoms of chemical poisoning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Open Sans" panose="020B0606030504020204" pitchFamily="34" charset="0"/>
              </a:rPr>
              <a:t>Dizziness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Open Sans" panose="020B0606030504020204" pitchFamily="34" charset="0"/>
              </a:rPr>
              <a:t>Disorientation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Open Sans" panose="020B0606030504020204" pitchFamily="34" charset="0"/>
              </a:rPr>
              <a:t>Vomiting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Open Sans" panose="020B0606030504020204" pitchFamily="34" charset="0"/>
              </a:rPr>
              <a:t>Trouble breathing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Open Sans" panose="020B0606030504020204" pitchFamily="34" charset="0"/>
              </a:rPr>
              <a:t>Pain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Open Sans" panose="020B0606030504020204" pitchFamily="34" charset="0"/>
              </a:rPr>
              <a:t>Headaches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Open Sans" panose="020B0606030504020204" pitchFamily="34" charset="0"/>
              </a:rPr>
              <a:t>Feeling faint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78357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6480"/>
            <a:ext cx="11195304" cy="1325563"/>
          </a:xfrm>
        </p:spPr>
        <p:txBody>
          <a:bodyPr>
            <a:normAutofit fontScale="90000"/>
          </a:bodyPr>
          <a:lstStyle/>
          <a:p>
            <a:r>
              <a:rPr lang="en-PH" dirty="0"/>
              <a:t>What to do while waiting for help</a:t>
            </a:r>
            <a:br>
              <a:rPr lang="en-PH" dirty="0"/>
            </a:br>
            <a:r>
              <a:rPr lang="en-PH" dirty="0"/>
              <a:t>Swallowed Poison</a:t>
            </a:r>
            <a:br>
              <a:rPr lang="en-PH" dirty="0"/>
            </a:br>
            <a:r>
              <a:rPr lang="en-PH" dirty="0"/>
              <a:t>STEP 1: Comfortable position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2145791"/>
            <a:ext cx="5586984" cy="4031171"/>
          </a:xfrm>
        </p:spPr>
        <p:txBody>
          <a:bodyPr/>
          <a:lstStyle/>
          <a:p>
            <a:r>
              <a:rPr lang="en-PH" dirty="0"/>
              <a:t>If the casualty is having trouble breathing, sit them down and help them into a position that aids breathing</a:t>
            </a:r>
            <a:r>
              <a:rPr lang="en-PH" dirty="0" smtClean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28607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0" y="132292"/>
            <a:ext cx="10515600" cy="1325563"/>
          </a:xfrm>
        </p:spPr>
        <p:txBody>
          <a:bodyPr>
            <a:normAutofit/>
          </a:bodyPr>
          <a:lstStyle/>
          <a:p>
            <a:r>
              <a:rPr lang="en-PH" dirty="0"/>
              <a:t/>
            </a:r>
            <a:br>
              <a:rPr lang="en-PH" dirty="0"/>
            </a:br>
            <a:r>
              <a:rPr lang="en-PH" dirty="0"/>
              <a:t>STEP 2: Determine the cause of the poisoning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Determine and note the type of toxic product that caused the poisoning.</a:t>
            </a:r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281" y="2666378"/>
            <a:ext cx="6097037" cy="365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01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Wait the medical personnel</a:t>
            </a:r>
            <a:endParaRPr lang="en-PH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690689"/>
            <a:ext cx="10515600" cy="87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mtClean="0">
                <a:solidFill>
                  <a:srgbClr val="FF0000"/>
                </a:solidFill>
              </a:rPr>
              <a:t>NOTE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3151188"/>
            <a:ext cx="10515600" cy="2871660"/>
          </a:xfrm>
        </p:spPr>
        <p:txBody>
          <a:bodyPr/>
          <a:lstStyle/>
          <a:p>
            <a:r>
              <a:rPr lang="en-PH" dirty="0"/>
              <a:t>While waiting for the clinic staff, do not give the casualty anything to eat or drink</a:t>
            </a:r>
          </a:p>
          <a:p>
            <a:r>
              <a:rPr lang="en-PH" b="1" dirty="0" smtClean="0">
                <a:solidFill>
                  <a:srgbClr val="FF0000"/>
                </a:solidFill>
              </a:rPr>
              <a:t>DO NOT </a:t>
            </a:r>
            <a:r>
              <a:rPr lang="en-PH" dirty="0" smtClean="0"/>
              <a:t>make </a:t>
            </a:r>
            <a:r>
              <a:rPr lang="en-PH" dirty="0"/>
              <a:t>them vomit, because the toxic product will burn the lining of the mouth and esophagus a second time on the way up.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228186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H" dirty="0"/>
              <a:t>Inhalation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Bring the person </a:t>
            </a:r>
            <a:r>
              <a:rPr lang="en-US" dirty="0" smtClean="0"/>
              <a:t>to a well-ventilated </a:t>
            </a:r>
            <a:r>
              <a:rPr lang="en-US" dirty="0"/>
              <a:t>area as soon as possible.</a:t>
            </a:r>
          </a:p>
          <a:p>
            <a:r>
              <a:rPr lang="en-US" dirty="0"/>
              <a:t>Remove the tight clothes and untie the necktie</a:t>
            </a:r>
            <a:r>
              <a:rPr lang="en-US" dirty="0" smtClean="0"/>
              <a:t>.</a:t>
            </a:r>
          </a:p>
          <a:p>
            <a:r>
              <a:rPr lang="en-US" dirty="0" smtClean="0"/>
              <a:t>Wait for the medical personnel to arrive.</a:t>
            </a:r>
            <a:endParaRPr lang="en-US" dirty="0"/>
          </a:p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DO </a:t>
            </a:r>
            <a:r>
              <a:rPr lang="en-US" b="1" dirty="0">
                <a:solidFill>
                  <a:srgbClr val="FF0000"/>
                </a:solidFill>
              </a:rPr>
              <a:t>NOT </a:t>
            </a:r>
            <a:r>
              <a:rPr lang="en-US" dirty="0"/>
              <a:t>give the patient anything to inhale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96782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H" dirty="0"/>
              <a:t>Poison on the skin or eye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PH" u="sng" dirty="0"/>
              <a:t>On Skin</a:t>
            </a:r>
            <a:r>
              <a:rPr lang="en-PH" dirty="0"/>
              <a:t>: Remove any contaminated clothing using gloves.</a:t>
            </a:r>
          </a:p>
          <a:p>
            <a:r>
              <a:rPr lang="en-PH" dirty="0"/>
              <a:t>Rinse the skin for 15 to 20 minutes in running water.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DO NOT</a:t>
            </a:r>
            <a:r>
              <a:rPr lang="en-US" dirty="0" smtClean="0"/>
              <a:t> apply </a:t>
            </a:r>
            <a:r>
              <a:rPr lang="en-US" dirty="0"/>
              <a:t>any medication or chemicals to the contaminated skin least they should aggravate the skin </a:t>
            </a:r>
            <a:r>
              <a:rPr lang="en-US" dirty="0" smtClean="0"/>
              <a:t>damage.</a:t>
            </a:r>
          </a:p>
          <a:p>
            <a:r>
              <a:rPr lang="en-US" dirty="0" smtClean="0"/>
              <a:t>Go to the clinic or Wait for the medical personnel to arrive.</a:t>
            </a:r>
            <a:endParaRPr lang="en-US" dirty="0"/>
          </a:p>
          <a:p>
            <a:endParaRPr lang="en-US" dirty="0"/>
          </a:p>
          <a:p>
            <a:r>
              <a:rPr lang="en-US" u="sng" dirty="0"/>
              <a:t>On Eyes</a:t>
            </a:r>
            <a:r>
              <a:rPr lang="en-US" dirty="0"/>
              <a:t>: Gently flush the eye with cool or lukewarm water for 20 minutes or until help arrives.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DO NOT </a:t>
            </a:r>
            <a:r>
              <a:rPr lang="en-US" dirty="0" smtClean="0"/>
              <a:t>use </a:t>
            </a:r>
            <a:r>
              <a:rPr lang="en-US" dirty="0"/>
              <a:t>eye drops</a:t>
            </a:r>
            <a:r>
              <a:rPr lang="en-US" dirty="0" smtClean="0"/>
              <a:t>.</a:t>
            </a:r>
          </a:p>
          <a:p>
            <a:r>
              <a:rPr lang="en-US" dirty="0" smtClean="0"/>
              <a:t>Go to the clinic or Wait for the medical personnel to arrive.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26104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Sources:</a:t>
            </a:r>
            <a:endParaRPr lang="en-PH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Video:</a:t>
            </a:r>
          </a:p>
          <a:p>
            <a:r>
              <a:rPr lang="en-PH" dirty="0">
                <a:hlinkClick r:id="rId2"/>
              </a:rPr>
              <a:t>https://www.youtube.com/watch?v=Zo0VK1tJHAM</a:t>
            </a:r>
            <a:endParaRPr lang="en-PH" dirty="0"/>
          </a:p>
          <a:p>
            <a:endParaRPr lang="en-PH" dirty="0"/>
          </a:p>
          <a:p>
            <a:endParaRPr lang="en-PH" dirty="0"/>
          </a:p>
          <a:p>
            <a:pPr marL="0" indent="0">
              <a:buNone/>
            </a:pPr>
            <a:r>
              <a:rPr lang="en-PH" dirty="0"/>
              <a:t>Steps and Pics:</a:t>
            </a:r>
          </a:p>
          <a:p>
            <a:r>
              <a:rPr lang="en-PH" dirty="0">
                <a:hlinkClick r:id="rId3"/>
              </a:rPr>
              <a:t>https://www.moh.gov.sa/en/HealthAwareness/EducationalContent/Firstaid/Pages/005.aspx</a:t>
            </a:r>
            <a:endParaRPr lang="en-PH" dirty="0"/>
          </a:p>
          <a:p>
            <a:r>
              <a:rPr lang="en-PH" dirty="0">
                <a:hlinkClick r:id="rId4"/>
              </a:rPr>
              <a:t>https://www.mayoclinic.org/first-aid/first-aid-poisoning/basics/art-20056657</a:t>
            </a:r>
            <a:endParaRPr lang="en-PH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1114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8083C5-3758-A383-361B-4D97D9604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3: Apply antibiotic</a:t>
            </a:r>
            <a:endParaRPr lang="en-PH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FCF538-A2B9-7B22-A7BC-EC0AB12AB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Apply a thin layer of an antibiotic </a:t>
            </a:r>
            <a:r>
              <a:rPr lang="en-US" dirty="0" smtClean="0"/>
              <a:t>ointment.</a:t>
            </a:r>
            <a:endParaRPr lang="en-PH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9C04324-067B-7F13-6BF9-748A850FA18C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endParaRPr lang="en-PH" smtClean="0"/>
          </a:p>
          <a:p>
            <a:pPr marL="0" indent="0">
              <a:buFont typeface="Arial" panose="020B0604020202020204" pitchFamily="34" charset="0"/>
              <a:buNone/>
            </a:pPr>
            <a:endParaRPr lang="en-PH" smtClean="0"/>
          </a:p>
          <a:p>
            <a:pPr marL="0" indent="0">
              <a:buFont typeface="Arial" panose="020B0604020202020204" pitchFamily="34" charset="0"/>
              <a:buNone/>
            </a:pPr>
            <a:endParaRPr lang="en-PH" smtClean="0"/>
          </a:p>
          <a:p>
            <a:pPr marL="0" indent="0">
              <a:buFont typeface="Arial" panose="020B0604020202020204" pitchFamily="34" charset="0"/>
              <a:buNone/>
            </a:pPr>
            <a:endParaRPr lang="en-PH" smtClean="0"/>
          </a:p>
          <a:p>
            <a:pPr marL="0" indent="0">
              <a:buFont typeface="Arial" panose="020B0604020202020204" pitchFamily="34" charset="0"/>
              <a:buNone/>
            </a:pPr>
            <a:endParaRPr lang="en-PH" smtClean="0"/>
          </a:p>
          <a:p>
            <a:pPr marL="0" indent="0">
              <a:buFont typeface="Arial" panose="020B0604020202020204" pitchFamily="34" charset="0"/>
              <a:buNone/>
            </a:pPr>
            <a:endParaRPr lang="en-PH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PH" smtClean="0"/>
              <a:t>0:31</a:t>
            </a:r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FE0A8-9E27-9373-5A11-D931C0B3F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723" y="1825625"/>
            <a:ext cx="4434553" cy="32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47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88A07B-E143-9036-D1D1-54B0397DC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Cover the wound</a:t>
            </a:r>
            <a:endParaRPr lang="en-PH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1B16CC-BEB2-164C-DFF5-D14FA9C416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Apply a thin bandage or rolled gauze directly over the wound. </a:t>
            </a:r>
          </a:p>
          <a:p>
            <a:endParaRPr lang="en-US" dirty="0"/>
          </a:p>
          <a:p>
            <a:r>
              <a:rPr lang="en-US" dirty="0"/>
              <a:t>Secure with micropore tape on the sides of the wound dressing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endParaRPr lang="en-PH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189B7B-C9C7-ADD5-FA85-95EEFBDE31F9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endParaRPr lang="en-PH" smtClean="0"/>
          </a:p>
          <a:p>
            <a:pPr marL="0" indent="0">
              <a:buFont typeface="Arial" panose="020B0604020202020204" pitchFamily="34" charset="0"/>
              <a:buNone/>
            </a:pPr>
            <a:endParaRPr lang="en-PH" smtClean="0"/>
          </a:p>
          <a:p>
            <a:pPr marL="0" indent="0">
              <a:buFont typeface="Arial" panose="020B0604020202020204" pitchFamily="34" charset="0"/>
              <a:buNone/>
            </a:pPr>
            <a:endParaRPr lang="en-PH" smtClean="0"/>
          </a:p>
          <a:p>
            <a:pPr marL="0" indent="0">
              <a:buFont typeface="Arial" panose="020B0604020202020204" pitchFamily="34" charset="0"/>
              <a:buNone/>
            </a:pPr>
            <a:endParaRPr lang="en-PH" smtClean="0"/>
          </a:p>
          <a:p>
            <a:pPr marL="0" indent="0">
              <a:buFont typeface="Arial" panose="020B0604020202020204" pitchFamily="34" charset="0"/>
              <a:buNone/>
            </a:pPr>
            <a:endParaRPr lang="en-PH" smtClean="0"/>
          </a:p>
          <a:p>
            <a:pPr marL="0" indent="0">
              <a:buFont typeface="Arial" panose="020B0604020202020204" pitchFamily="34" charset="0"/>
              <a:buNone/>
            </a:pPr>
            <a:endParaRPr lang="en-PH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PH" smtClean="0"/>
              <a:t>0:36</a:t>
            </a:r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9B7F4D-7DBB-CCC6-BF37-ED0E3FD41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370" y="1825625"/>
            <a:ext cx="4613259" cy="313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34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b="1" dirty="0" smtClean="0"/>
              <a:t>PUNCTURE</a:t>
            </a:r>
            <a:endParaRPr lang="en-PH" sz="6000" b="1" dirty="0"/>
          </a:p>
        </p:txBody>
      </p:sp>
      <p:pic>
        <p:nvPicPr>
          <p:cNvPr id="4" name="Picture 6" descr="ED approach to electrical toothbrush associated hand injury, a unique case  of non-oropharyngeal injury - The American Journal of Emergency Medicine">
            <a:extLst>
              <a:ext uri="{FF2B5EF4-FFF2-40B4-BE49-F238E27FC236}">
                <a16:creationId xmlns:a16="http://schemas.microsoft.com/office/drawing/2014/main" id="{968ED729-8C63-D545-4950-7DF548CF12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028" y="1690688"/>
            <a:ext cx="4033944" cy="403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24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DE5698-5022-5066-0B15-5D02E1809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Warning!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20D58D-97B8-1A0A-8E04-EE476D3A9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If there are objects stuck in the wound, </a:t>
            </a:r>
            <a:r>
              <a:rPr lang="en-US" b="1" dirty="0">
                <a:solidFill>
                  <a:srgbClr val="FF0000"/>
                </a:solidFill>
              </a:rPr>
              <a:t>DO NOT </a:t>
            </a:r>
            <a:r>
              <a:rPr lang="en-US" dirty="0"/>
              <a:t>attempt to remove them. Wait for medical personnel to arrive</a:t>
            </a:r>
          </a:p>
          <a:p>
            <a:endParaRPr lang="en-US" dirty="0"/>
          </a:p>
          <a:p>
            <a:endParaRPr lang="en-PH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AD30294-9423-22D9-F571-A956246B73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4EBCD3-B12D-BC41-14CB-E26BB133A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86" y="2841460"/>
            <a:ext cx="4181428" cy="303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35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149AD5-9F32-CEEB-CE3D-DEEECB37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1: Stop the bleeding</a:t>
            </a:r>
            <a:endParaRPr lang="en-PH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B09833-0EF3-6BE6-DEBC-E55788CC9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 smtClean="0"/>
              <a:t>Apply gentle pressure </a:t>
            </a:r>
            <a:r>
              <a:rPr lang="en-US" dirty="0"/>
              <a:t>with a clean bandage or cloth, and keep that part of your body elevated above the heart, if possible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DB5440C-CA2C-D84B-1796-71AE5B587F2E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PH" smtClean="0"/>
          </a:p>
          <a:p>
            <a:endParaRPr lang="en-PH" smtClean="0"/>
          </a:p>
          <a:p>
            <a:endParaRPr lang="en-PH" smtClean="0"/>
          </a:p>
          <a:p>
            <a:endParaRPr lang="en-PH" smtClean="0"/>
          </a:p>
          <a:p>
            <a:endParaRPr lang="en-PH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PH" smtClean="0"/>
              <a:t>0:13</a:t>
            </a:r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E96EFF-7A3B-55E4-C522-30B0CDAB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825625"/>
            <a:ext cx="5181600" cy="257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99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826F32-7211-8415-DB59-9DF6732E5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2: Clean the wound</a:t>
            </a:r>
            <a:endParaRPr lang="en-PH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D16BAD-2283-4D6C-95A0-ABE59D45A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Rinse the wound with water. Keeping the wound under running tap water will reduce the risk of infection.</a:t>
            </a:r>
          </a:p>
          <a:p>
            <a:endParaRPr lang="en-US" dirty="0"/>
          </a:p>
          <a:p>
            <a:r>
              <a:rPr lang="en-US" dirty="0"/>
              <a:t>If water is not available, use betadine solution to clean the wound.</a:t>
            </a:r>
            <a:endParaRPr lang="en-PH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23DC02F-233E-E0EA-00D0-7A13266A6B51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PH" smtClean="0"/>
          </a:p>
          <a:p>
            <a:endParaRPr lang="en-PH" smtClean="0"/>
          </a:p>
          <a:p>
            <a:endParaRPr lang="en-PH" smtClean="0"/>
          </a:p>
          <a:p>
            <a:endParaRPr lang="en-PH" smtClean="0"/>
          </a:p>
          <a:p>
            <a:endParaRPr lang="en-PH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PH" smtClean="0"/>
              <a:t>0:20</a:t>
            </a:r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DBD160-D7AE-4F94-5836-233DDC367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825625"/>
            <a:ext cx="5170589" cy="30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48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1070</Words>
  <Application>Microsoft Office PowerPoint</Application>
  <PresentationFormat>Widescreen</PresentationFormat>
  <Paragraphs>217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Open Sans</vt:lpstr>
      <vt:lpstr>Office Theme</vt:lpstr>
      <vt:lpstr>PowerPoint Presentation</vt:lpstr>
      <vt:lpstr>Step 1: Stop the bleeding</vt:lpstr>
      <vt:lpstr>Step 2: Clean the wound</vt:lpstr>
      <vt:lpstr>Step 3: Apply antibiotic</vt:lpstr>
      <vt:lpstr>Step 4: Cover the wound</vt:lpstr>
      <vt:lpstr>PUNCTURE</vt:lpstr>
      <vt:lpstr>Warning!</vt:lpstr>
      <vt:lpstr>Step 1: Stop the bleeding</vt:lpstr>
      <vt:lpstr>Step 2: Clean the wound</vt:lpstr>
      <vt:lpstr>Step 3: Wait for the medical personnel</vt:lpstr>
      <vt:lpstr>LACERATION</vt:lpstr>
      <vt:lpstr>Step 1: Stop the bleeding</vt:lpstr>
      <vt:lpstr>Step 2: Clean the wound</vt:lpstr>
      <vt:lpstr>Step 4: Wait for the medical personnel</vt:lpstr>
      <vt:lpstr>Sources:</vt:lpstr>
      <vt:lpstr>PowerPoint Presentation</vt:lpstr>
      <vt:lpstr>Note: Remove jewelries if present</vt:lpstr>
      <vt:lpstr>Step 1: Cool the burn</vt:lpstr>
      <vt:lpstr>Step 2: Do not apply anything</vt:lpstr>
      <vt:lpstr>Step 3: Dress the wound</vt:lpstr>
      <vt:lpstr>sources</vt:lpstr>
      <vt:lpstr>PowerPoint Presentation</vt:lpstr>
      <vt:lpstr>Step 1: Cold compress</vt:lpstr>
      <vt:lpstr>Step 2: Elevate</vt:lpstr>
      <vt:lpstr>Sources</vt:lpstr>
      <vt:lpstr>Electric Shock (Nakuryente)</vt:lpstr>
      <vt:lpstr>Caution</vt:lpstr>
      <vt:lpstr>When to seek emergency care</vt:lpstr>
      <vt:lpstr>Steps while waiting for medical help STEP 1: Separate the Person From the Current Source</vt:lpstr>
      <vt:lpstr>STEP 2: Do CPR, if Capable</vt:lpstr>
      <vt:lpstr>Sources:</vt:lpstr>
      <vt:lpstr>Chemical Poisoning</vt:lpstr>
      <vt:lpstr>Common Symptoms of chemical poisoning</vt:lpstr>
      <vt:lpstr>What to do while waiting for help Swallowed Poison STEP 1: Comfortable position</vt:lpstr>
      <vt:lpstr> STEP 2: Determine the cause of the poisoning</vt:lpstr>
      <vt:lpstr>Step 3: Wait the medical personnel</vt:lpstr>
      <vt:lpstr>Inhalation</vt:lpstr>
      <vt:lpstr>Poison on the skin or eye</vt:lpstr>
      <vt:lpstr>Sources: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Roniel</dc:creator>
  <cp:lastModifiedBy>Roniel</cp:lastModifiedBy>
  <cp:revision>16</cp:revision>
  <dcterms:created xsi:type="dcterms:W3CDTF">2022-10-28T13:31:59Z</dcterms:created>
  <dcterms:modified xsi:type="dcterms:W3CDTF">2022-10-31T13:47:31Z</dcterms:modified>
</cp:coreProperties>
</file>